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58" r:id="rId4"/>
    <p:sldId id="268" r:id="rId5"/>
    <p:sldId id="260" r:id="rId6"/>
    <p:sldId id="272" r:id="rId7"/>
    <p:sldId id="267" r:id="rId8"/>
    <p:sldId id="264" r:id="rId9"/>
    <p:sldId id="265" r:id="rId10"/>
    <p:sldId id="266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8171" autoAdjust="0"/>
  </p:normalViewPr>
  <p:slideViewPr>
    <p:cSldViewPr snapToGrid="0">
      <p:cViewPr varScale="1">
        <p:scale>
          <a:sx n="76" d="100"/>
          <a:sy n="76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Мощности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100000">
                    <a:schemeClr val="accent3"/>
                  </a:gs>
                  <a:gs pos="50000">
                    <a:schemeClr val="accent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2CD3-4F6D-BF8A-8B09EB60DB95}"/>
              </c:ext>
            </c:extLst>
          </c:dPt>
          <c:dPt>
            <c:idx val="1"/>
            <c:bubble3D val="0"/>
            <c:spPr>
              <a:pattFill prst="lgConfetti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CD3-4F6D-BF8A-8B09EB60DB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"ДМЭ Аэрозоль"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3-4F6D-BF8A-8B09EB60D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56813379617401805"/>
          <c:y val="0.64492077799130398"/>
          <c:w val="0.41941968343696451"/>
          <c:h val="0.33794799408173332"/>
        </c:manualLayout>
      </c:layout>
      <c:overlay val="0"/>
      <c:txPr>
        <a:bodyPr/>
        <a:lstStyle/>
        <a:p>
          <a:pPr>
            <a:defRPr sz="280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прогноз рынка ДМЭ РФ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467-44F0-9A4D-E5DD3F6849E6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467-44F0-9A4D-E5DD3F6849E6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9467-44F0-9A4D-E5DD3F6849E6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9467-44F0-9A4D-E5DD3F6849E6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9467-44F0-9A4D-E5DD3F6849E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9467-44F0-9A4D-E5DD3F6849E6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9467-44F0-9A4D-E5DD3F684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PowerPoint]Лист1'!$B$1:$S$1</c:f>
              <c:strCach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 прогноз</c:v>
                </c:pt>
                <c:pt idx="12">
                  <c:v>2020 прогноз</c:v>
                </c:pt>
                <c:pt idx="13">
                  <c:v>2021 прогноз</c:v>
                </c:pt>
                <c:pt idx="14">
                  <c:v>2022 прогноз</c:v>
                </c:pt>
                <c:pt idx="15">
                  <c:v>2023 прогноз</c:v>
                </c:pt>
                <c:pt idx="16">
                  <c:v>2024 прогноз</c:v>
                </c:pt>
                <c:pt idx="17">
                  <c:v>2025 прогноз</c:v>
                </c:pt>
              </c:strCache>
            </c:strRef>
          </c:cat>
          <c:val>
            <c:numRef>
              <c:f>'[Диаграмма в Microsoft PowerPoint]Лист1'!$B$2:$S$2</c:f>
              <c:numCache>
                <c:formatCode>_-* #,##0\ _₽_-;\-* #,##0\ _₽_-;_-* "-"??\ _₽_-;_-@_-</c:formatCode>
                <c:ptCount val="18"/>
                <c:pt idx="0">
                  <c:v>1608.78</c:v>
                </c:pt>
                <c:pt idx="1">
                  <c:v>1757.92</c:v>
                </c:pt>
                <c:pt idx="2">
                  <c:v>2353.69</c:v>
                </c:pt>
                <c:pt idx="3">
                  <c:v>2750</c:v>
                </c:pt>
                <c:pt idx="4">
                  <c:v>3248.96</c:v>
                </c:pt>
                <c:pt idx="5">
                  <c:v>3839.4</c:v>
                </c:pt>
                <c:pt idx="6">
                  <c:v>4127.3</c:v>
                </c:pt>
                <c:pt idx="7">
                  <c:v>4263</c:v>
                </c:pt>
                <c:pt idx="8">
                  <c:v>4973</c:v>
                </c:pt>
                <c:pt idx="9">
                  <c:v>5421.4000000000005</c:v>
                </c:pt>
                <c:pt idx="10">
                  <c:v>6144.0600000000049</c:v>
                </c:pt>
                <c:pt idx="11">
                  <c:v>6315.78947368421</c:v>
                </c:pt>
                <c:pt idx="12">
                  <c:v>7073.6842105263158</c:v>
                </c:pt>
                <c:pt idx="13">
                  <c:v>7851.7894736842109</c:v>
                </c:pt>
                <c:pt idx="14">
                  <c:v>8715.4863157894742</c:v>
                </c:pt>
                <c:pt idx="15">
                  <c:v>9674.1898105263172</c:v>
                </c:pt>
                <c:pt idx="16">
                  <c:v>10738.350689684214</c:v>
                </c:pt>
                <c:pt idx="17">
                  <c:v>12134.336279343161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467-44F0-9A4D-E5DD3F6849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392738656"/>
        <c:axId val="392741400"/>
      </c:barChart>
      <c:catAx>
        <c:axId val="39273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B050"/>
                </a:solidFill>
              </a:defRPr>
            </a:pPr>
            <a:endParaRPr lang="ru-RU"/>
          </a:p>
        </c:txPr>
        <c:crossAx val="392741400"/>
        <c:crosses val="autoZero"/>
        <c:auto val="1"/>
        <c:lblAlgn val="ctr"/>
        <c:lblOffset val="100"/>
        <c:noMultiLvlLbl val="0"/>
      </c:catAx>
      <c:valAx>
        <c:axId val="392741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r>
                  <a:rPr lang="ru-RU">
                    <a:solidFill>
                      <a:srgbClr val="00B0F0"/>
                    </a:solidFill>
                  </a:rPr>
                  <a:t>тонн</a:t>
                </a:r>
              </a:p>
            </c:rich>
          </c:tx>
          <c:overlay val="0"/>
        </c:title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endParaRPr lang="ru-RU"/>
          </a:p>
        </c:txPr>
        <c:crossAx val="3927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/>
          <p:nvPr/>
        </p:nvPicPr>
        <p:blipFill>
          <a:blip r:embed="rId2"/>
          <a:stretch/>
        </p:blipFill>
        <p:spPr>
          <a:xfrm>
            <a:off x="4029120" y="-81643"/>
            <a:ext cx="3580560" cy="223776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0" y="5421086"/>
            <a:ext cx="12191400" cy="1436194"/>
          </a:xfrm>
          <a:prstGeom prst="rect">
            <a:avLst/>
          </a:prstGeom>
          <a:solidFill>
            <a:srgbClr val="76B5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800" b="1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ДМЭ. КОНЦЕПЦИЯ ЗАМЕЩЕНИЯ АНАЛОГОВ.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АСПЕКТЫ ВНЕДРЕНИЯ В ТЕХНОЛОГИЮ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XXV </a:t>
            </a:r>
            <a:r>
              <a:rPr lang="ru-RU" sz="1400" b="1" dirty="0">
                <a:solidFill>
                  <a:schemeClr val="bg1"/>
                </a:solidFill>
              </a:rPr>
              <a:t>Международная научно-практическая конференция 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«Бытовая химия в России» (18-20 июня 2019г.) 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C2A4FA-68F9-466C-A295-8A71DFB1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" y="2043901"/>
            <a:ext cx="12191399" cy="33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7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101" name="Line 1"/>
          <p:cNvSpPr/>
          <p:nvPr/>
        </p:nvSpPr>
        <p:spPr>
          <a:xfrm>
            <a:off x="73080" y="633600"/>
            <a:ext cx="1177596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73440" y="2551680"/>
            <a:ext cx="1196532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80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СПАСИБО</a:t>
            </a:r>
            <a:r>
              <a:rPr lang="ru-RU" sz="8000" b="1" strike="noStrike" spc="-1" dirty="0">
                <a:solidFill>
                  <a:srgbClr val="FBFCFF"/>
                </a:solidFill>
                <a:latin typeface="Calibri"/>
                <a:ea typeface="DejaVu Sans"/>
              </a:rPr>
              <a:t>!</a:t>
            </a:r>
            <a:endParaRPr lang="ru-RU" sz="8000" b="0" strike="noStrike" spc="-1" dirty="0">
              <a:latin typeface="Arial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3"/>
          <a:stretch/>
        </p:blipFill>
        <p:spPr>
          <a:xfrm>
            <a:off x="3724200" y="0"/>
            <a:ext cx="4082040" cy="25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4160"/>
            <a:ext cx="105148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76092"/>
                </a:solidFill>
                <a:latin typeface="Arial"/>
              </a:rPr>
              <a:t>О производстве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81720" y="588240"/>
            <a:ext cx="12109680" cy="46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4" name="Line 3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Рисунок 11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0" y="5372640"/>
            <a:ext cx="12191400" cy="1380240"/>
          </a:xfrm>
          <a:prstGeom prst="rect">
            <a:avLst/>
          </a:prstGeom>
          <a:solidFill>
            <a:srgbClr val="76B53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Мощность предприятия </a:t>
            </a:r>
            <a:r>
              <a:rPr lang="ru-RU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20 000 тонн ДМЭ в год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на базе собственного сырья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47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sp>
        <p:nvSpPr>
          <p:cNvPr id="48" name="CustomShape 5"/>
          <p:cNvSpPr/>
          <p:nvPr/>
        </p:nvSpPr>
        <p:spPr>
          <a:xfrm>
            <a:off x="327780" y="1543267"/>
            <a:ext cx="6875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2060"/>
                </a:solidFill>
                <a:latin typeface="Calibri"/>
                <a:ea typeface="DejaVu Sans"/>
              </a:rPr>
              <a:t>Диметиловый эфир аэрозольного качества производится путем дегидратации метанола с последующей ректификацией ДМЭ.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9" name="Рисунок 4"/>
          <p:cNvPicPr/>
          <p:nvPr/>
        </p:nvPicPr>
        <p:blipFill>
          <a:blip r:embed="rId4"/>
          <a:stretch/>
        </p:blipFill>
        <p:spPr>
          <a:xfrm>
            <a:off x="7449120" y="668880"/>
            <a:ext cx="3858480" cy="460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74160"/>
            <a:ext cx="105148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76092"/>
                </a:solidFill>
                <a:latin typeface="Arial"/>
              </a:rPr>
              <a:t>О продукте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81720" y="588240"/>
            <a:ext cx="12109680" cy="6093720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20000"/>
              </a:lnSpc>
              <a:spcBef>
                <a:spcPts val="360"/>
              </a:spcBef>
            </a:pPr>
            <a:r>
              <a:rPr lang="ru-RU" sz="1800" b="0" strike="noStrike" spc="-1" dirty="0" err="1">
                <a:solidFill>
                  <a:srgbClr val="002060"/>
                </a:solidFill>
                <a:latin typeface="Calibri"/>
              </a:rPr>
              <a:t>Диметиловый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 эфир (ДМЭ) - С</a:t>
            </a:r>
            <a:r>
              <a:rPr lang="ru-RU" sz="1000" b="0" strike="noStrike" spc="-1" dirty="0">
                <a:solidFill>
                  <a:srgbClr val="002060"/>
                </a:solidFill>
                <a:latin typeface="Calibri"/>
              </a:rPr>
              <a:t>2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Н</a:t>
            </a:r>
            <a:r>
              <a:rPr lang="ru-RU" sz="1000" b="0" strike="noStrike" spc="-1" dirty="0">
                <a:solidFill>
                  <a:srgbClr val="002060"/>
                </a:solidFill>
                <a:latin typeface="Calibri"/>
              </a:rPr>
              <a:t>6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О, метиловый эфир, </a:t>
            </a:r>
            <a:r>
              <a:rPr lang="ru-RU" sz="1800" b="0" strike="noStrike" spc="-1" dirty="0" err="1">
                <a:solidFill>
                  <a:srgbClr val="002060"/>
                </a:solidFill>
                <a:latin typeface="Calibri"/>
              </a:rPr>
              <a:t>метоксиметан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, </a:t>
            </a:r>
            <a:r>
              <a:rPr lang="ru-RU" sz="1800" b="0" strike="noStrike" spc="-1" dirty="0" err="1">
                <a:solidFill>
                  <a:srgbClr val="002060"/>
                </a:solidFill>
                <a:latin typeface="Calibri"/>
              </a:rPr>
              <a:t>оксибисметан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                        Аэрозольный ДМЭ - это бесцветный, химически инертный газ высокой степени очистки.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2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2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2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2" name="Line 3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Рисунок 11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pic>
        <p:nvPicPr>
          <p:cNvPr id="54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graphicFrame>
        <p:nvGraphicFramePr>
          <p:cNvPr id="55" name="Table 4"/>
          <p:cNvGraphicFramePr/>
          <p:nvPr/>
        </p:nvGraphicFramePr>
        <p:xfrm>
          <a:off x="1124640" y="2358360"/>
          <a:ext cx="9390600" cy="2579520"/>
        </p:xfrm>
        <a:graphic>
          <a:graphicData uri="http://schemas.openxmlformats.org/drawingml/2006/table">
            <a:tbl>
              <a:tblPr/>
              <a:tblGrid>
                <a:gridCol w="234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Показатель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Ед. измерения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Норма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Результат испытания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9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Диметиловый эфир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%, min.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99,99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Массовая доля нелетучих веществ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ppm, max.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ppm, max.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5,47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Метанол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ppm, max.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&lt;1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Сернистые соединения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Ppm, max.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&lt;1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Запах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Без запаха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Без запаха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FB7DA-D04B-41C5-8405-DB5C6FA7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82"/>
            <a:ext cx="12192000" cy="549275"/>
          </a:xfrm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мощности производства ДМЭ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D69B838-3FF3-42AE-B051-F0DD9850A545}"/>
              </a:ext>
            </a:extLst>
          </p:cNvPr>
          <p:cNvCxnSpPr/>
          <p:nvPr/>
        </p:nvCxnSpPr>
        <p:spPr>
          <a:xfrm>
            <a:off x="73429" y="6336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AF65B1-66F3-4682-96AB-5CA35085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3210"/>
            <a:ext cx="12192000" cy="140138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85040"/>
              </p:ext>
            </p:extLst>
          </p:nvPr>
        </p:nvGraphicFramePr>
        <p:xfrm>
          <a:off x="2524126" y="800100"/>
          <a:ext cx="8162924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5389245"/>
            <a:ext cx="12192000" cy="1381110"/>
          </a:xfrm>
          <a:prstGeom prst="rect">
            <a:avLst/>
          </a:prstGeom>
          <a:solidFill>
            <a:srgbClr val="76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ООО «ДМЭ Аэрозоль» - российский лидер по объему производственных мощностей</a:t>
            </a:r>
            <a:endParaRPr lang="ru-RU" dirty="0"/>
          </a:p>
        </p:txBody>
      </p:sp>
      <p:pic>
        <p:nvPicPr>
          <p:cNvPr id="19" name="Picture 3" descr="\\fileserver1\Документы\ОХК\Отдел маркетинга\th_mark_kiv\Рекламная\ДМЭ\logo-dme-aeros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"/>
            <a:ext cx="962025" cy="6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0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237960"/>
            <a:ext cx="11924640" cy="52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76092"/>
                </a:solidFill>
                <a:latin typeface="Arial"/>
              </a:rPr>
              <a:t>Прогноз рынка ДМЭ на ближайшую перспективу</a:t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pic>
        <p:nvPicPr>
          <p:cNvPr id="63" name="Рисунок 42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64" name="Line 2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0" y="5372280"/>
            <a:ext cx="12191400" cy="1380240"/>
          </a:xfrm>
          <a:prstGeom prst="rect">
            <a:avLst/>
          </a:prstGeom>
          <a:solidFill>
            <a:srgbClr val="76B53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По нашим прогнозам емкость российского рынка ДМЭ к 2025 году превысит 12 тыс. тонн в год. Наблюдается тенденция положительного импортозамещения и замены применяемых пропеллентов.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67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585744"/>
              </p:ext>
            </p:extLst>
          </p:nvPr>
        </p:nvGraphicFramePr>
        <p:xfrm>
          <a:off x="73080" y="759600"/>
          <a:ext cx="11972062" cy="450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008720" y="74160"/>
            <a:ext cx="11102924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latin typeface="Arial"/>
              </a:rPr>
              <a:t>Типы применяемых пропеллентов для аэрозолей </a:t>
            </a:r>
            <a:endParaRPr lang="ru-RU" sz="36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81720" y="588240"/>
            <a:ext cx="12109680" cy="46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r>
              <a:rPr lang="ru-RU" spc="-1" dirty="0"/>
              <a:t>Углеводородный </a:t>
            </a:r>
            <a:r>
              <a:rPr lang="ru-RU" spc="-1" dirty="0" err="1"/>
              <a:t>пропеллент</a:t>
            </a:r>
            <a:r>
              <a:rPr lang="ru-RU" spc="-1" dirty="0"/>
              <a:t> (УВП) (пропан/бутан/изобутан)</a:t>
            </a:r>
          </a:p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r>
              <a:rPr lang="ru-RU" spc="-1" dirty="0"/>
              <a:t>Закись азота (</a:t>
            </a:r>
            <a:r>
              <a:rPr lang="en-US" spc="-1" dirty="0"/>
              <a:t>N</a:t>
            </a:r>
            <a:r>
              <a:rPr lang="en-US" sz="1050" spc="-1" dirty="0"/>
              <a:t>2</a:t>
            </a:r>
            <a:r>
              <a:rPr lang="en-US" spc="-1" dirty="0"/>
              <a:t>O)</a:t>
            </a:r>
            <a:endParaRPr lang="ru-RU" spc="-1" dirty="0"/>
          </a:p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r>
              <a:rPr lang="ru-RU" spc="-1" dirty="0"/>
              <a:t>Азот (</a:t>
            </a:r>
            <a:r>
              <a:rPr lang="en-US" spc="-1" dirty="0"/>
              <a:t>N</a:t>
            </a:r>
            <a:r>
              <a:rPr lang="en-US" sz="1050" spc="-1" dirty="0"/>
              <a:t>2</a:t>
            </a:r>
            <a:r>
              <a:rPr lang="en-US" spc="-1" dirty="0"/>
              <a:t>) </a:t>
            </a:r>
            <a:r>
              <a:rPr lang="ru-RU" spc="-1" dirty="0"/>
              <a:t>или воздух</a:t>
            </a:r>
          </a:p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r>
              <a:rPr lang="ru-RU" spc="-1" dirty="0" err="1"/>
              <a:t>Неаналоговые</a:t>
            </a:r>
            <a:r>
              <a:rPr lang="ru-RU" spc="-1" dirty="0"/>
              <a:t> заменители (механические насосы)</a:t>
            </a:r>
          </a:p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r>
              <a:rPr lang="ru-RU" spc="-1" dirty="0"/>
              <a:t>ДМЭ</a:t>
            </a:r>
            <a:endParaRPr lang="ru-RU" sz="1800" b="0" strike="noStrike" spc="-1" dirty="0">
              <a:latin typeface="Arial"/>
            </a:endParaRPr>
          </a:p>
          <a:p>
            <a:pPr marL="285750" indent="-285750" algn="ctr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2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2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2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20000"/>
              </a:lnSpc>
              <a:spcBef>
                <a:spcPts val="360"/>
              </a:spcBef>
              <a:buFont typeface="Arial" pitchFamily="34" charset="0"/>
              <a:buChar char="•"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4" name="Line 3"/>
          <p:cNvSpPr/>
          <p:nvPr/>
        </p:nvSpPr>
        <p:spPr>
          <a:xfrm flipV="1">
            <a:off x="246832" y="588240"/>
            <a:ext cx="11897247" cy="45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Рисунок 11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pic>
        <p:nvPicPr>
          <p:cNvPr id="47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1720" y="2294315"/>
          <a:ext cx="12029924" cy="2937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Область использования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Тип аэрозоля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Тип наиболее распространенных применяемых пропеллентов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Массовое содержание </a:t>
                      </a:r>
                      <a:r>
                        <a:rPr lang="ru-RU" sz="1100" b="1" u="none" strike="noStrike" dirty="0" err="1">
                          <a:effectLst/>
                        </a:rPr>
                        <a:t>пропеллента</a:t>
                      </a:r>
                      <a:r>
                        <a:rPr lang="ru-RU" sz="1100" b="1" u="none" strike="noStrike" dirty="0">
                          <a:effectLst/>
                        </a:rPr>
                        <a:t> в аэрозольной композиции,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Парфюмерия и косметика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Дезодоранты, лаки для волос и пр.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углеводородные </a:t>
                      </a:r>
                      <a:r>
                        <a:rPr lang="ru-RU" sz="1100" u="none" strike="noStrike" dirty="0" err="1">
                          <a:effectLst/>
                        </a:rPr>
                        <a:t>пропелленты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диметиловый</a:t>
                      </a:r>
                      <a:r>
                        <a:rPr lang="ru-RU" sz="1100" u="none" strike="noStrike" dirty="0">
                          <a:effectLst/>
                        </a:rPr>
                        <a:t> эфир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30-50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пены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пасты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r>
                        <a:rPr lang="en-US" sz="1100" u="none" strike="noStrike" baseline="-25000" dirty="0">
                          <a:effectLst/>
                        </a:rPr>
                        <a:t>2</a:t>
                      </a:r>
                      <a:r>
                        <a:rPr lang="en-US" sz="1100" u="none" strike="noStrike" dirty="0">
                          <a:effectLst/>
                        </a:rPr>
                        <a:t>O, N</a:t>
                      </a:r>
                      <a:r>
                        <a:rPr lang="en-US" sz="1100" u="none" strike="noStrike" baseline="-25000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5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Бытовая химия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освежители воздуха, антистатики, пятновыводители, средства для полировки, чистки и др.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углеводородные </a:t>
                      </a:r>
                      <a:r>
                        <a:rPr lang="ru-RU" sz="1100" u="none" strike="noStrike" dirty="0" err="1">
                          <a:effectLst/>
                        </a:rPr>
                        <a:t>пропелленты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диметиловый</a:t>
                      </a:r>
                      <a:r>
                        <a:rPr lang="ru-RU" sz="1100" u="none" strike="noStrike" dirty="0">
                          <a:effectLst/>
                        </a:rPr>
                        <a:t> эфир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60-80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Средства дезинфекции, дезинсекции, дератизации и пр.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углеводородные </a:t>
                      </a:r>
                      <a:r>
                        <a:rPr lang="ru-RU" sz="1100" u="none" strike="noStrike" dirty="0" err="1">
                          <a:effectLst/>
                        </a:rPr>
                        <a:t>пропелленты</a:t>
                      </a:r>
                      <a:r>
                        <a:rPr lang="ru-RU" sz="1100" u="none" strike="noStrike" dirty="0">
                          <a:effectLst/>
                        </a:rPr>
                        <a:t>, ДМЭ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70-90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ustomShape 1"/>
          <p:cNvSpPr/>
          <p:nvPr/>
        </p:nvSpPr>
        <p:spPr>
          <a:xfrm>
            <a:off x="0" y="5421086"/>
            <a:ext cx="12191400" cy="1436194"/>
          </a:xfrm>
          <a:prstGeom prst="rect">
            <a:avLst/>
          </a:prstGeom>
          <a:solidFill>
            <a:srgbClr val="76B5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latin typeface="Calibri"/>
              </a:rPr>
              <a:t>В зависимости от сферы применения конечного продукта,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latin typeface="Calibri"/>
              </a:rPr>
              <a:t>предъявляются различные требования к </a:t>
            </a:r>
            <a:r>
              <a:rPr lang="ru-RU" sz="2400" b="1" spc="-1" dirty="0" err="1">
                <a:solidFill>
                  <a:srgbClr val="FFFFFF"/>
                </a:solidFill>
                <a:latin typeface="Calibri"/>
              </a:rPr>
              <a:t>пропелленту</a:t>
            </a:r>
            <a:r>
              <a:rPr lang="ru-RU" sz="2400" b="1" spc="-1" dirty="0">
                <a:solidFill>
                  <a:srgbClr val="FFFFFF"/>
                </a:solidFill>
                <a:latin typeface="Calibri"/>
              </a:rPr>
              <a:t> и его содержанию в составе 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33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182924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latin typeface="Arial"/>
              </a:rPr>
              <a:t>ДМЭ для бытовой химии/парфюмерии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43998" y="726620"/>
            <a:ext cx="6098859" cy="5415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ru-RU" b="1" spc="-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Преимущества использования ДМЭ: 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идеальным растворителем полимеров в лаках для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волос, обеспечивая </a:t>
            </a:r>
            <a:r>
              <a:rPr 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мелкодисперсность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вытесняемого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баллончика продукта;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высокая совместимость с углеводородными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пропеллентами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самая высокая растворимость в воде;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запаха;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экологичность;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безопасность;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пенящихся частиц в аэрозоле;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нерастворимого осадка;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отсутствует необходимость </a:t>
            </a:r>
            <a:r>
              <a:rPr lang="ru-RU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встряхивания флакона.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60" indent="-180000" algn="r">
              <a:lnSpc>
                <a:spcPct val="100000"/>
              </a:lnSpc>
              <a:spcBef>
                <a:spcPts val="360"/>
              </a:spcBef>
            </a:pPr>
            <a:endParaRPr lang="ru-RU" sz="1200" b="0" strike="noStrike" spc="-1" dirty="0">
              <a:latin typeface="Arial"/>
            </a:endParaRPr>
          </a:p>
          <a:p>
            <a:pPr marL="180360" indent="-180000">
              <a:lnSpc>
                <a:spcPct val="100000"/>
              </a:lnSpc>
              <a:spcBef>
                <a:spcPts val="241"/>
              </a:spcBef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84" name="Рисунок 7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85" name="Line 3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0" y="673190"/>
            <a:ext cx="3515154" cy="16391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D15394-6832-4148-9035-F4EA866FA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0" y="2470275"/>
            <a:ext cx="3515154" cy="2266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B62EAC-CC5C-43BA-9255-F5ECA6480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0" y="4852834"/>
            <a:ext cx="3515154" cy="17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182924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"/>
              </a:rPr>
              <a:t>Преимущества  ООО «ДМЭ Аэрозоль»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14480" y="992208"/>
            <a:ext cx="6679440" cy="5752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Производственная площадка ООО «ДМЭ Аэрозоль» расположена в центре России, Тульской области, в 180 км к югу от Москвы.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	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Благодаря выгодному географическому положению, развитой сети железнодорожных и автомобильных дорог, компания обеспечивает стабильные и своевременные поставки продукции.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Развитая инфраструктура компании позволяет формировать подвижной состав на собственной площадке.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Наличие квалифицированных кадров поможет решить вопросы всей цепочки реализации: от технологии до доставки в любой пункт покупателя.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89" name="Рисунок 7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90" name="Line 3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72" y="774711"/>
            <a:ext cx="4366545" cy="56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1182924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"/>
              </a:rPr>
              <a:t>Возможности транспортировки ДМЭ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14480" y="633600"/>
            <a:ext cx="5803200" cy="45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В нашем распоряжении имеются собственные 20 и 30- футовые танк-контейнеры, изготовленные из нержавеющей стали для сохранения качества продукции при перевозке. Часть парка укомплектована собственным скачивающим насосом и сливными шлангами.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При необходимости есть возможность увеличения количества танк-контейнеров.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</a:rPr>
              <a:t>Также, готовы рассмотреть организацию отгрузки, исходя из технической оснащенности покупателя и возможностей нашего производства (мелкая фасовка).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5" name="Рисунок 7"/>
          <p:cNvPicPr/>
          <p:nvPr/>
        </p:nvPicPr>
        <p:blipFill>
          <a:blip r:embed="rId2"/>
          <a:stretch/>
        </p:blipFill>
        <p:spPr>
          <a:xfrm>
            <a:off x="0" y="6753240"/>
            <a:ext cx="12191400" cy="139320"/>
          </a:xfrm>
          <a:prstGeom prst="rect">
            <a:avLst/>
          </a:prstGeom>
          <a:ln>
            <a:noFill/>
          </a:ln>
        </p:spPr>
      </p:pic>
      <p:sp>
        <p:nvSpPr>
          <p:cNvPr id="96" name="Line 3"/>
          <p:cNvSpPr/>
          <p:nvPr/>
        </p:nvSpPr>
        <p:spPr>
          <a:xfrm>
            <a:off x="73080" y="633600"/>
            <a:ext cx="105156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Picture 3"/>
          <p:cNvPicPr/>
          <p:nvPr/>
        </p:nvPicPr>
        <p:blipFill>
          <a:blip r:embed="rId3"/>
          <a:stretch/>
        </p:blipFill>
        <p:spPr>
          <a:xfrm>
            <a:off x="47520" y="0"/>
            <a:ext cx="961200" cy="60048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4"/>
          <p:cNvPicPr/>
          <p:nvPr/>
        </p:nvPicPr>
        <p:blipFill>
          <a:blip r:embed="rId4"/>
          <a:srcRect l="8043" t="15185" r="6625" b="5611"/>
          <a:stretch/>
        </p:blipFill>
        <p:spPr>
          <a:xfrm>
            <a:off x="5918400" y="800280"/>
            <a:ext cx="5815800" cy="35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CustomShape 4"/>
          <p:cNvSpPr/>
          <p:nvPr/>
        </p:nvSpPr>
        <p:spPr>
          <a:xfrm>
            <a:off x="0" y="5372280"/>
            <a:ext cx="12191400" cy="1380240"/>
          </a:xfrm>
          <a:prstGeom prst="rect">
            <a:avLst/>
          </a:prstGeom>
          <a:solidFill>
            <a:srgbClr val="76B53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ООО «ДМЭ Аэрозоль» приглашает к сотрудничеству заводы и предприятия, которые ищут новые пути развития своих технологий и повышения эффективности производства.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Тел.: 8 (48751) 9-65-81</a:t>
            </a:r>
            <a:endParaRPr lang="en-US" sz="2400" b="1" strike="noStrike" spc="-1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FFFFFF"/>
                </a:solidFill>
                <a:latin typeface="Calibri"/>
              </a:rPr>
              <a:t>E-mail: info@dme-aerosol.ru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456</Words>
  <Application>Microsoft Office PowerPoint</Application>
  <PresentationFormat>Широкоэкранный</PresentationFormat>
  <Paragraphs>135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        Российские мощности производства ДМЭ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производств аммиака мощностью 125 тыс. тонн в год и карбамида мощностью 700 тыс. тонн в год на промплощадке ОАО «Щекиноазот</dc:title>
  <dc:creator>Рожков Александр Валерьевич;kiv@azot.net</dc:creator>
  <cp:lastModifiedBy>Унагаев Максим Александрович</cp:lastModifiedBy>
  <cp:revision>210</cp:revision>
  <dcterms:created xsi:type="dcterms:W3CDTF">2018-10-16T07:25:53Z</dcterms:created>
  <dcterms:modified xsi:type="dcterms:W3CDTF">2019-07-05T08:10:12Z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